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84"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7241" autoAdjust="0"/>
  </p:normalViewPr>
  <p:slideViewPr>
    <p:cSldViewPr>
      <p:cViewPr>
        <p:scale>
          <a:sx n="118" d="100"/>
          <a:sy n="118" d="100"/>
        </p:scale>
        <p:origin x="-2796" y="-126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16.11.2024</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Directorate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OMNIA VINCENT SAPIENTA</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8092" y="8093"/>
            <a:ext cx="294905" cy="2674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NOTIA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VID-OPAR-002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2021-11-15</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2.0 </a:t>
            </a:r>
            <a:endParaRPr lang="en-US" sz="1400" dirty="0">
              <a:latin typeface="Arial" pitchFamily="34" charset="0"/>
              <a:cs typeface="Arial" pitchFamily="34" charset="0"/>
            </a:endParaRPr>
          </a:p>
        </p:txBody>
      </p:sp>
      <p:sp>
        <p:nvSpPr>
          <p:cNvPr id="12" name="TekstSylinder 11"/>
          <p:cNvSpPr txBox="1"/>
          <p:nvPr/>
        </p:nvSpPr>
        <p:spPr>
          <a:xfrm>
            <a:off x="0" y="2067694"/>
            <a:ext cx="9143999"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b="1" i="1" dirty="0" smtClean="0">
                <a:solidFill>
                  <a:srgbClr val="35261F"/>
                </a:solidFill>
                <a:latin typeface="Constantia" pitchFamily="18" charset="0"/>
              </a:rPr>
              <a:t>OMNIA VINCIT SAPIENTA</a:t>
            </a:r>
            <a:endParaRPr lang="en-US" b="1" i="1" dirty="0">
              <a:solidFill>
                <a:srgbClr val="35261F"/>
              </a:solidFill>
              <a:latin typeface="Constantia" pitchFamily="18" charset="0"/>
            </a:endParaRPr>
          </a:p>
        </p:txBody>
      </p:sp>
      <p:pic>
        <p:nvPicPr>
          <p:cNvPr id="1026" name="Picture 2" descr="D:\DCS_Missions\OPAR-Brief\LOGOS\VID_logo.png"/>
          <p:cNvPicPr>
            <a:picLocks noChangeAspect="1" noChangeArrowheads="1"/>
          </p:cNvPicPr>
          <p:nvPr/>
        </p:nvPicPr>
        <p:blipFill>
          <a:blip r:embed="rId3" cstate="print"/>
          <a:srcRect/>
          <a:stretch>
            <a:fillRect/>
          </a:stretch>
        </p:blipFill>
        <p:spPr bwMode="auto">
          <a:xfrm>
            <a:off x="3275857" y="259414"/>
            <a:ext cx="2016224" cy="182881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may have a local point defense. The intention for the point defense is to be able to shoot down Anti Radiation Missiles (ARM) that are being launched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Notian IADS</a:t>
            </a:r>
            <a:endParaRPr lang="en-US" sz="4800" dirty="0"/>
          </a:p>
        </p:txBody>
      </p:sp>
      <p:pic>
        <p:nvPicPr>
          <p:cNvPr id="4" name="Picture 2" descr="C:\Users\faceb\Downloads\polotno (1).png"/>
          <p:cNvPicPr>
            <a:picLocks noChangeAspect="1" noChangeArrowheads="1"/>
          </p:cNvPicPr>
          <p:nvPr/>
        </p:nvPicPr>
        <p:blipFill>
          <a:blip r:embed="rId2" cstate="print"/>
          <a:srcRect/>
          <a:stretch>
            <a:fillRect/>
          </a:stretch>
        </p:blipFill>
        <p:spPr bwMode="auto">
          <a:xfrm>
            <a:off x="4571998" y="3255333"/>
            <a:ext cx="1544277" cy="1029518"/>
          </a:xfrm>
          <a:prstGeom prst="rect">
            <a:avLst/>
          </a:prstGeom>
          <a:noFill/>
          <a:ln>
            <a:solidFill>
              <a:schemeClr val="tx1"/>
            </a:solidFill>
          </a:ln>
          <a:effectLst>
            <a:outerShdw blurRad="50800" dist="38100" dir="2700000" algn="tl" rotWithShape="0">
              <a:prstClr val="black">
                <a:alpha val="40000"/>
              </a:prstClr>
            </a:outerShdw>
          </a:effectLst>
        </p:spPr>
      </p:pic>
      <p:pic>
        <p:nvPicPr>
          <p:cNvPr id="5" name="Picture 2" descr="D:\GIT PROJECTS\OPAT-Brief\Socialist Republic of Notia - SRN.png"/>
          <p:cNvPicPr>
            <a:picLocks noChangeAspect="1" noChangeArrowheads="1"/>
          </p:cNvPicPr>
          <p:nvPr/>
        </p:nvPicPr>
        <p:blipFill>
          <a:blip r:embed="rId3" cstate="print"/>
          <a:srcRect/>
          <a:stretch>
            <a:fillRect/>
          </a:stretch>
        </p:blipFill>
        <p:spPr bwMode="auto">
          <a:xfrm>
            <a:off x="2928926" y="3255333"/>
            <a:ext cx="1546392" cy="1030929"/>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a:t>
            </a:r>
            <a:r>
              <a:rPr lang="en-US" sz="1200" dirty="0" err="1" smtClean="0"/>
              <a:t>Notian</a:t>
            </a:r>
            <a:r>
              <a:rPr lang="en-US" sz="1200" dirty="0" smtClean="0"/>
              <a:t> IADS is organized in </a:t>
            </a:r>
            <a:r>
              <a:rPr lang="en-US" sz="1200" dirty="0" smtClean="0"/>
              <a:t>two </a:t>
            </a:r>
            <a:r>
              <a:rPr lang="en-US" sz="1200" dirty="0" smtClean="0"/>
              <a:t>separate sectors: </a:t>
            </a:r>
            <a:r>
              <a:rPr lang="en-US" sz="1200" dirty="0" err="1" smtClean="0"/>
              <a:t>Notian</a:t>
            </a:r>
            <a:r>
              <a:rPr lang="en-US" sz="1200" dirty="0" smtClean="0"/>
              <a:t> </a:t>
            </a:r>
            <a:r>
              <a:rPr lang="en-US" sz="1200" dirty="0" smtClean="0"/>
              <a:t>Air Defense Force Sector </a:t>
            </a:r>
            <a:r>
              <a:rPr lang="en-US" sz="1200" dirty="0" smtClean="0"/>
              <a:t>North (</a:t>
            </a:r>
            <a:r>
              <a:rPr lang="en-US" sz="1200" dirty="0" smtClean="0"/>
              <a:t>SRN</a:t>
            </a:r>
            <a:r>
              <a:rPr lang="en-US" sz="1200" dirty="0" smtClean="0"/>
              <a:t> </a:t>
            </a:r>
            <a:r>
              <a:rPr lang="en-US" sz="1200" dirty="0" smtClean="0"/>
              <a:t>ADF S </a:t>
            </a:r>
            <a:r>
              <a:rPr lang="en-US" sz="1200" dirty="0" smtClean="0"/>
              <a:t>N), and </a:t>
            </a:r>
            <a:r>
              <a:rPr lang="en-US" sz="1200" dirty="0" err="1" smtClean="0"/>
              <a:t>Notian</a:t>
            </a:r>
            <a:r>
              <a:rPr lang="en-US" sz="1200" dirty="0" smtClean="0"/>
              <a:t> </a:t>
            </a:r>
            <a:r>
              <a:rPr lang="en-US" sz="1200" dirty="0" smtClean="0"/>
              <a:t>Air Defense Sector South (</a:t>
            </a:r>
            <a:r>
              <a:rPr lang="en-US" sz="1200" dirty="0" smtClean="0"/>
              <a:t>SRN </a:t>
            </a:r>
            <a:r>
              <a:rPr lang="en-US" sz="1200" dirty="0" smtClean="0"/>
              <a:t>ADF S S).</a:t>
            </a:r>
          </a:p>
          <a:p>
            <a:endParaRPr lang="en-US" sz="1200" dirty="0" smtClean="0"/>
          </a:p>
          <a:p>
            <a:endParaRPr lang="en-US" sz="1200" dirty="0" smtClean="0"/>
          </a:p>
          <a:p>
            <a:r>
              <a:rPr lang="en-US" sz="1200" dirty="0" smtClean="0"/>
              <a:t>The </a:t>
            </a:r>
            <a:r>
              <a:rPr lang="en-US" sz="1200" dirty="0" err="1" smtClean="0"/>
              <a:t>Notian</a:t>
            </a:r>
            <a:r>
              <a:rPr lang="en-US" sz="1200" dirty="0" smtClean="0"/>
              <a:t> </a:t>
            </a:r>
            <a:r>
              <a:rPr lang="en-US" sz="1200" dirty="0" smtClean="0"/>
              <a:t>IADS is split into three elements: </a:t>
            </a:r>
          </a:p>
          <a:p>
            <a:r>
              <a:rPr lang="en-US" sz="1200" dirty="0" smtClean="0"/>
              <a:t>First, Interceptor aircraft on QRA duty protect the entire </a:t>
            </a:r>
            <a:r>
              <a:rPr lang="en-US" sz="1200" dirty="0" err="1" smtClean="0"/>
              <a:t>Notian</a:t>
            </a:r>
            <a:r>
              <a:rPr lang="en-US" sz="1200" dirty="0" smtClean="0"/>
              <a:t> </a:t>
            </a:r>
            <a:r>
              <a:rPr lang="en-US" sz="1200" dirty="0" smtClean="0"/>
              <a:t>airspace.</a:t>
            </a:r>
          </a:p>
          <a:p>
            <a:endParaRPr lang="en-US" sz="1200" dirty="0" smtClean="0"/>
          </a:p>
          <a:p>
            <a:r>
              <a:rPr lang="en-US" sz="1200" dirty="0" smtClean="0"/>
              <a:t>Second, large static SAMs such as </a:t>
            </a:r>
            <a:r>
              <a:rPr lang="en-US" sz="1200" dirty="0" smtClean="0"/>
              <a:t>SA-5, SA-10 </a:t>
            </a:r>
            <a:r>
              <a:rPr lang="en-US" sz="1200" dirty="0" smtClean="0"/>
              <a:t>and </a:t>
            </a:r>
            <a:r>
              <a:rPr lang="en-US" sz="1200" dirty="0" smtClean="0"/>
              <a:t>SA-2 </a:t>
            </a:r>
            <a:r>
              <a:rPr lang="en-US" sz="1200" dirty="0" smtClean="0"/>
              <a:t>is used to </a:t>
            </a:r>
            <a:r>
              <a:rPr lang="en-US" sz="1200" dirty="0" smtClean="0"/>
              <a:t>protect </a:t>
            </a:r>
            <a:r>
              <a:rPr lang="en-US" sz="1200" dirty="0" smtClean="0"/>
              <a:t>airfields and strategic locations such as </a:t>
            </a:r>
            <a:r>
              <a:rPr lang="en-US" sz="1200" dirty="0" smtClean="0"/>
              <a:t>important military targets.</a:t>
            </a:r>
            <a:endParaRPr lang="en-US" sz="1200" dirty="0" smtClean="0"/>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856129" y="1000114"/>
            <a:ext cx="4859275" cy="3625544"/>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t>
            </a:r>
            <a:r>
              <a:rPr lang="en-US" dirty="0" smtClean="0"/>
              <a:t>ADF SECTOR </a:t>
            </a:r>
            <a:r>
              <a:rPr lang="en-US" dirty="0" smtClean="0"/>
              <a:t>NORTH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Syrian ADF Sector South is the most defended sector in Syria as it protects Damascus.</a:t>
            </a:r>
          </a:p>
          <a:p>
            <a:endParaRPr lang="en-US" sz="1200" dirty="0" smtClean="0"/>
          </a:p>
          <a:p>
            <a:r>
              <a:rPr lang="en-US" sz="1200" dirty="0" smtClean="0"/>
              <a:t>In addition to the units listed on the right, Damascus is also the location where the Air Defense Command Center (ADCC) for the entire Syrian IADS network is placed.</a:t>
            </a:r>
          </a:p>
          <a:p>
            <a:endParaRPr lang="en-US" sz="1200" dirty="0" smtClean="0"/>
          </a:p>
          <a:p>
            <a:r>
              <a:rPr lang="en-US" sz="1200" dirty="0" smtClean="0"/>
              <a:t>Damascus also houses the Sector Command Center (SCC) for sector south (IVO Al </a:t>
            </a:r>
            <a:r>
              <a:rPr lang="en-US" sz="1200" dirty="0" err="1" smtClean="0"/>
              <a:t>Dumayr</a:t>
            </a:r>
            <a:r>
              <a:rPr lang="en-US" sz="1200" dirty="0" smtClean="0"/>
              <a:t>).</a:t>
            </a:r>
          </a:p>
          <a:p>
            <a:endParaRPr lang="en-US" sz="1200" dirty="0" smtClean="0"/>
          </a:p>
          <a:p>
            <a:r>
              <a:rPr lang="en-US" sz="1200" dirty="0" smtClean="0"/>
              <a:t>ADF Sector South’s focus is to protect Damascus to keep the regime safe, as well as protect strategic important installations (airfields).</a:t>
            </a:r>
          </a:p>
          <a:p>
            <a:endParaRPr lang="en-US" sz="1200" dirty="0" smtClean="0"/>
          </a:p>
          <a:p>
            <a:r>
              <a:rPr lang="en-US" sz="1200" dirty="0" smtClean="0"/>
              <a:t>Additional SAM units from the Syrian Army and Republican Guard will likely also contribute to the </a:t>
            </a:r>
            <a:r>
              <a:rPr lang="en-US" sz="1200" dirty="0" err="1" smtClean="0"/>
              <a:t>defence</a:t>
            </a:r>
            <a:r>
              <a:rPr lang="en-US" sz="1200" dirty="0" smtClean="0"/>
              <a:t> of Damascus,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77500" lnSpcReduction="20000"/>
          </a:bodyPr>
          <a:lstStyle/>
          <a:p>
            <a:r>
              <a:rPr lang="en-US" sz="1700" b="1" u="sng" dirty="0" smtClean="0"/>
              <a:t>Sector </a:t>
            </a:r>
            <a:r>
              <a:rPr lang="en-US" sz="1700" b="1" u="sng" dirty="0" smtClean="0"/>
              <a:t>North</a:t>
            </a:r>
            <a:r>
              <a:rPr lang="en-US" sz="1700" b="1" u="sng" dirty="0" smtClean="0"/>
              <a:t> </a:t>
            </a:r>
            <a:r>
              <a:rPr lang="en-US" sz="1700" b="1" u="sng" dirty="0" smtClean="0"/>
              <a:t>units:</a:t>
            </a:r>
          </a:p>
          <a:p>
            <a:endParaRPr lang="en-US" sz="900" b="1" dirty="0" smtClean="0"/>
          </a:p>
          <a:p>
            <a:r>
              <a:rPr lang="en-US" sz="1200" b="1" dirty="0" smtClean="0"/>
              <a:t>800th SA–5 Regiment</a:t>
            </a:r>
          </a:p>
          <a:p>
            <a:r>
              <a:rPr lang="en-US" sz="1200" dirty="0" smtClean="0"/>
              <a:t>8000 EWR BN</a:t>
            </a:r>
          </a:p>
          <a:p>
            <a:r>
              <a:rPr lang="en-US" sz="1200" dirty="0" smtClean="0"/>
              <a:t>8001 SA-5BN</a:t>
            </a:r>
          </a:p>
          <a:p>
            <a:r>
              <a:rPr lang="en-US" sz="1200" dirty="0" smtClean="0"/>
              <a:t>8002 SA-3 BN</a:t>
            </a:r>
          </a:p>
          <a:p>
            <a:r>
              <a:rPr lang="en-US" sz="1200" dirty="0" smtClean="0"/>
              <a:t>8003 SA-3 BN</a:t>
            </a:r>
          </a:p>
          <a:p>
            <a:r>
              <a:rPr lang="en-US" sz="1200" dirty="0" smtClean="0"/>
              <a:t>8004A Air Defense Battery</a:t>
            </a:r>
          </a:p>
          <a:p>
            <a:endParaRPr lang="en-US" sz="24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8014A Air Defense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8114A Air Defense Battery</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8213A Air Defense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8220A SA-11 Battery</a:t>
            </a:r>
          </a:p>
          <a:p>
            <a:r>
              <a:rPr lang="en-US" sz="1200" dirty="0" smtClean="0"/>
              <a:t>8221A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1" name="TekstSylinder 20"/>
          <p:cNvSpPr txBox="1"/>
          <p:nvPr/>
        </p:nvSpPr>
        <p:spPr>
          <a:xfrm rot="20009741">
            <a:off x="1563410" y="2022019"/>
            <a:ext cx="5357850" cy="584775"/>
          </a:xfrm>
          <a:prstGeom prst="rect">
            <a:avLst/>
          </a:prstGeom>
          <a:solidFill>
            <a:schemeClr val="bg1">
              <a:alpha val="50000"/>
            </a:schemeClr>
          </a:solidFill>
          <a:ln>
            <a:solidFill>
              <a:schemeClr val="accent1"/>
            </a:solidFill>
          </a:ln>
        </p:spPr>
        <p:txBody>
          <a:bodyPr wrap="square" rtlCol="0">
            <a:spAutoFit/>
          </a:bodyPr>
          <a:lstStyle/>
          <a:p>
            <a:pPr algn="ctr"/>
            <a:r>
              <a:rPr lang="nb-NO" sz="3200" b="1" dirty="0" smtClean="0">
                <a:solidFill>
                  <a:srgbClr val="FF0000"/>
                </a:solidFill>
              </a:rPr>
              <a:t>WORK IN PROGRESS</a:t>
            </a:r>
            <a:endParaRPr lang="nb-NO" sz="3200" b="1"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t>
            </a:r>
            <a:r>
              <a:rPr lang="en-US" dirty="0" smtClean="0"/>
              <a:t>ADF SECTOR </a:t>
            </a:r>
            <a:r>
              <a:rPr lang="en-US" dirty="0" smtClean="0"/>
              <a:t>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West is located IVO Abu Al </a:t>
            </a:r>
            <a:r>
              <a:rPr lang="en-US" sz="1200" dirty="0" err="1" smtClean="0"/>
              <a:t>Duhur</a:t>
            </a:r>
            <a:r>
              <a:rPr lang="en-US" sz="1200" dirty="0" smtClean="0"/>
              <a:t> Airbase.</a:t>
            </a:r>
          </a:p>
          <a:p>
            <a:endParaRPr lang="en-US" sz="1200" dirty="0" smtClean="0"/>
          </a:p>
          <a:p>
            <a:r>
              <a:rPr lang="en-US" sz="1200" dirty="0" smtClean="0"/>
              <a:t>ADF Sector West’s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Syrian Army and Republican Guard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Defense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Defense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Defense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1" name="TekstSylinder 20"/>
          <p:cNvSpPr txBox="1"/>
          <p:nvPr/>
        </p:nvSpPr>
        <p:spPr>
          <a:xfrm rot="20009741">
            <a:off x="1563410" y="2022019"/>
            <a:ext cx="5357850" cy="584775"/>
          </a:xfrm>
          <a:prstGeom prst="rect">
            <a:avLst/>
          </a:prstGeom>
          <a:solidFill>
            <a:schemeClr val="bg1">
              <a:alpha val="50000"/>
            </a:schemeClr>
          </a:solidFill>
          <a:ln>
            <a:solidFill>
              <a:schemeClr val="accent1"/>
            </a:solidFill>
          </a:ln>
        </p:spPr>
        <p:txBody>
          <a:bodyPr wrap="square" rtlCol="0">
            <a:spAutoFit/>
          </a:bodyPr>
          <a:lstStyle/>
          <a:p>
            <a:pPr algn="ctr"/>
            <a:r>
              <a:rPr lang="nb-NO" sz="3200" b="1" dirty="0" smtClean="0">
                <a:solidFill>
                  <a:srgbClr val="FF0000"/>
                </a:solidFill>
              </a:rPr>
              <a:t>WORK IN PROGRESS</a:t>
            </a:r>
            <a:endParaRPr lang="nb-NO" sz="3200" b="1"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Known </a:t>
            </a:r>
            <a:r>
              <a:rPr lang="en-US" dirty="0" err="1" smtClean="0"/>
              <a:t>Notian</a:t>
            </a:r>
            <a:r>
              <a:rPr lang="en-US" dirty="0" smtClean="0"/>
              <a:t> </a:t>
            </a:r>
            <a:r>
              <a:rPr lang="en-US" dirty="0" smtClean="0"/>
              <a:t>static SAMs</a:t>
            </a:r>
            <a:endParaRPr lang="en-US" dirty="0"/>
          </a:p>
        </p:txBody>
      </p:sp>
      <p:sp>
        <p:nvSpPr>
          <p:cNvPr id="3" name="TekstSylinder 2"/>
          <p:cNvSpPr txBox="1"/>
          <p:nvPr/>
        </p:nvSpPr>
        <p:spPr>
          <a:xfrm>
            <a:off x="142844" y="785800"/>
            <a:ext cx="3853092"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Abu al-</a:t>
            </a:r>
            <a:r>
              <a:rPr lang="en-US" sz="1200" dirty="0" err="1" smtClean="0"/>
              <a:t>Duhur</a:t>
            </a:r>
            <a:r>
              <a:rPr lang="en-US" sz="1200" dirty="0" smtClean="0"/>
              <a:t> SA-2 BN</a:t>
            </a:r>
          </a:p>
          <a:p>
            <a:r>
              <a:rPr lang="en-US" sz="1200" dirty="0" smtClean="0"/>
              <a:t>N35 44.400 E037 07.400</a:t>
            </a:r>
          </a:p>
          <a:p>
            <a:endParaRPr lang="en-US" sz="1200" dirty="0" smtClean="0"/>
          </a:p>
          <a:p>
            <a:r>
              <a:rPr lang="en-US" sz="1200" dirty="0" err="1" smtClean="0"/>
              <a:t>Jirah</a:t>
            </a:r>
            <a:r>
              <a:rPr lang="en-US" sz="1200" dirty="0" smtClean="0"/>
              <a:t> SA-2 BN</a:t>
            </a:r>
          </a:p>
          <a:p>
            <a:r>
              <a:rPr lang="en-US" sz="1200" dirty="0" smtClean="0"/>
              <a:t>N36 06.200 E037 55.800</a:t>
            </a:r>
          </a:p>
          <a:p>
            <a:endParaRPr lang="en-US" sz="1200" dirty="0" smtClean="0"/>
          </a:p>
          <a:p>
            <a:r>
              <a:rPr lang="en-US" sz="1200" dirty="0" err="1" smtClean="0"/>
              <a:t>Tabqua</a:t>
            </a:r>
            <a:r>
              <a:rPr lang="en-US" sz="1200" dirty="0" smtClean="0"/>
              <a:t> SA-2 BN</a:t>
            </a:r>
          </a:p>
          <a:p>
            <a:r>
              <a:rPr lang="en-US" sz="1200" dirty="0" smtClean="0"/>
              <a:t>N35 47.400 E038 38.100</a:t>
            </a:r>
          </a:p>
          <a:p>
            <a:endParaRPr lang="en-US" sz="1200" dirty="0" smtClean="0"/>
          </a:p>
          <a:p>
            <a:r>
              <a:rPr lang="en-US" sz="1200" dirty="0" smtClean="0"/>
              <a:t>Al </a:t>
            </a:r>
            <a:r>
              <a:rPr lang="en-US" sz="1200" dirty="0" err="1" smtClean="0"/>
              <a:t>Qusayr</a:t>
            </a:r>
            <a:r>
              <a:rPr lang="en-US" sz="1200" dirty="0" smtClean="0"/>
              <a:t> SA-2 BN</a:t>
            </a:r>
          </a:p>
          <a:p>
            <a:r>
              <a:rPr lang="en-US" sz="1200" dirty="0" smtClean="0"/>
              <a:t>N34 33.900 E036 34.500</a:t>
            </a:r>
          </a:p>
          <a:p>
            <a:endParaRPr lang="en-US" sz="1200" dirty="0" smtClean="0"/>
          </a:p>
          <a:p>
            <a:r>
              <a:rPr lang="en-US" sz="1200" dirty="0" smtClean="0"/>
              <a:t>Al </a:t>
            </a:r>
            <a:r>
              <a:rPr lang="en-US" sz="1200" dirty="0" err="1" smtClean="0"/>
              <a:t>Dumayr</a:t>
            </a:r>
            <a:r>
              <a:rPr lang="en-US" sz="1200" dirty="0" smtClean="0"/>
              <a:t> SA-2 BN</a:t>
            </a:r>
          </a:p>
          <a:p>
            <a:r>
              <a:rPr lang="en-US" sz="1200" dirty="0" smtClean="0"/>
              <a:t>N33 38.500 E036 53.153</a:t>
            </a:r>
          </a:p>
          <a:p>
            <a:endParaRPr lang="en-US" sz="1200" dirty="0" smtClean="0"/>
          </a:p>
          <a:p>
            <a:r>
              <a:rPr lang="en-US" sz="1200" dirty="0" smtClean="0"/>
              <a:t>Damascus SA-2 BN</a:t>
            </a:r>
          </a:p>
          <a:p>
            <a:r>
              <a:rPr lang="en-US" sz="1200" dirty="0" smtClean="0"/>
              <a:t>N33 26.100 E036 30.900</a:t>
            </a:r>
          </a:p>
          <a:p>
            <a:endParaRPr lang="en-US" sz="1200" dirty="0" smtClean="0"/>
          </a:p>
          <a:p>
            <a:r>
              <a:rPr lang="en-US" sz="1200" dirty="0" smtClean="0"/>
              <a:t>Damascus SA-5 BN</a:t>
            </a:r>
          </a:p>
          <a:p>
            <a:r>
              <a:rPr lang="en-US" sz="1200" dirty="0" smtClean="0"/>
              <a:t>N33 36.400 E036 45.300</a:t>
            </a:r>
          </a:p>
          <a:p>
            <a:endParaRPr lang="en-US" sz="1200" dirty="0" smtClean="0"/>
          </a:p>
          <a:p>
            <a:r>
              <a:rPr lang="en-US" sz="1200" b="1" dirty="0" smtClean="0"/>
              <a:t>NOTE: </a:t>
            </a:r>
            <a:r>
              <a:rPr lang="en-US" sz="1200" dirty="0" smtClean="0"/>
              <a:t>All coordinates TLE CAT 5 coordinates and can not be used for targeting.</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4" name="TekstSylinder 3"/>
          <p:cNvSpPr txBox="1"/>
          <p:nvPr/>
        </p:nvSpPr>
        <p:spPr>
          <a:xfrm rot="20009741">
            <a:off x="1563410" y="2022019"/>
            <a:ext cx="5357850" cy="584775"/>
          </a:xfrm>
          <a:prstGeom prst="rect">
            <a:avLst/>
          </a:prstGeom>
          <a:solidFill>
            <a:schemeClr val="bg1">
              <a:alpha val="50000"/>
            </a:schemeClr>
          </a:solidFill>
          <a:ln>
            <a:solidFill>
              <a:schemeClr val="accent1"/>
            </a:solidFill>
          </a:ln>
        </p:spPr>
        <p:txBody>
          <a:bodyPr wrap="square" rtlCol="0">
            <a:spAutoFit/>
          </a:bodyPr>
          <a:lstStyle/>
          <a:p>
            <a:pPr algn="ctr"/>
            <a:r>
              <a:rPr lang="nb-NO" sz="3200" b="1" dirty="0" smtClean="0">
                <a:solidFill>
                  <a:srgbClr val="FF0000"/>
                </a:solidFill>
              </a:rPr>
              <a:t>WORK IN PROGRESS</a:t>
            </a:r>
            <a:endParaRPr lang="nb-NO" sz="3200" b="1"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9" name="TekstSylinder 18"/>
          <p:cNvSpPr txBox="1"/>
          <p:nvPr/>
        </p:nvSpPr>
        <p:spPr>
          <a:xfrm>
            <a:off x="142844" y="1000114"/>
            <a:ext cx="4071966" cy="1661993"/>
          </a:xfrm>
          <a:prstGeom prst="rect">
            <a:avLst/>
          </a:prstGeom>
          <a:noFill/>
        </p:spPr>
        <p:txBody>
          <a:bodyPr wrap="square" rtlCol="0">
            <a:spAutoFit/>
          </a:bodyPr>
          <a:lstStyle/>
          <a:p>
            <a:r>
              <a:rPr lang="en-US" sz="1400" b="1" u="sng" dirty="0" smtClean="0">
                <a:latin typeface="Arial" pitchFamily="34" charset="0"/>
                <a:cs typeface="Arial" pitchFamily="34" charset="0"/>
              </a:rPr>
              <a:t>Aim:</a:t>
            </a:r>
          </a:p>
          <a:p>
            <a:r>
              <a:rPr lang="en-US" sz="1200" dirty="0" smtClean="0">
                <a:latin typeface="Arial" pitchFamily="34" charset="0"/>
                <a:cs typeface="Arial" pitchFamily="34" charset="0"/>
              </a:rPr>
              <a:t>First part of the report contains general information about IADS, while the second part of this report intends to present information on the Notian IADS, how it functions and critical target components.</a:t>
            </a:r>
          </a:p>
          <a:p>
            <a:endParaRPr lang="en-US" sz="1400" dirty="0" smtClean="0">
              <a:latin typeface="Arial" pitchFamily="34" charset="0"/>
              <a:cs typeface="Arial" pitchFamily="34" charset="0"/>
            </a:endParaRPr>
          </a:p>
          <a:p>
            <a:r>
              <a:rPr lang="en-US" sz="1400" b="1" u="sng" dirty="0" smtClean="0">
                <a:latin typeface="Arial" pitchFamily="34" charset="0"/>
                <a:cs typeface="Arial" pitchFamily="34" charset="0"/>
              </a:rPr>
              <a:t>Reference: </a:t>
            </a:r>
          </a:p>
          <a:p>
            <a:r>
              <a:rPr lang="en-US" sz="1200" dirty="0" smtClean="0">
                <a:latin typeface="Arial" pitchFamily="34" charset="0"/>
                <a:cs typeface="Arial" pitchFamily="34" charset="0"/>
                <a:hlinkClick r:id="rId2"/>
              </a:rPr>
              <a:t>INTREP VIS B-001 Generic Ground Force Structure v1.0</a:t>
            </a:r>
            <a:endParaRPr lang="en-US" sz="1200" dirty="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en-US" sz="1400" b="1" u="sng" dirty="0" smtClean="0">
                <a:latin typeface="Arial" pitchFamily="34" charset="0"/>
                <a:cs typeface="Arial" pitchFamily="34" charset="0"/>
              </a:rPr>
              <a:t>Content:</a:t>
            </a:r>
          </a:p>
          <a:p>
            <a:r>
              <a:rPr lang="en-US" sz="1400" dirty="0" smtClean="0">
                <a:latin typeface="Arial" pitchFamily="34" charset="0"/>
                <a:cs typeface="Arial" pitchFamily="34" charset="0"/>
                <a:hlinkClick r:id="rId3" action="ppaction://hlinksldjump"/>
              </a:rPr>
              <a:t>Part 1: General IADS information</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4" action="ppaction://hlinksldjump"/>
              </a:rPr>
              <a:t>IADS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5" action="ppaction://hlinksldjump"/>
              </a:rPr>
              <a:t>Command Centre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6" action="ppaction://hlinksldjump"/>
              </a:rPr>
              <a:t>SAM Site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7" action="ppaction://hlinksldjump"/>
              </a:rPr>
              <a:t>Early Warning Radar</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8" action="ppaction://hlinksldjump"/>
              </a:rPr>
              <a:t>Connection node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9" action="ppaction://hlinksldjump"/>
              </a:rPr>
              <a:t>Power supply</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0" action="ppaction://hlinksldjump"/>
              </a:rPr>
              <a:t>AWACS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1" action="ppaction://hlinksldjump"/>
              </a:rPr>
              <a:t>Air Defense Fighters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2" action="ppaction://hlinksldjump"/>
              </a:rPr>
              <a:t>IADS Tactics</a:t>
            </a:r>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1400" dirty="0" smtClean="0">
                <a:latin typeface="Arial" pitchFamily="34" charset="0"/>
                <a:cs typeface="Arial" pitchFamily="34" charset="0"/>
                <a:hlinkClick r:id="rId13" action="ppaction://hlinksldjump"/>
              </a:rPr>
              <a:t>Part 2: Syrian IADS</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14" action="ppaction://hlinksldjump"/>
              </a:rPr>
              <a:t>Syrian IADS organization</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5" action="ppaction://hlinksldjump"/>
              </a:rPr>
              <a:t>Syrian ADF sector South</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6" action="ppaction://hlinksldjump"/>
              </a:rPr>
              <a:t>Syrian ADF sector West</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7" action="ppaction://hlinksldjump"/>
              </a:rPr>
              <a:t>Syrian ADF sector East</a:t>
            </a:r>
            <a:endParaRPr lang="en-US" sz="12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400" dirty="0" smtClean="0"/>
              <a:t>PART 1: </a:t>
            </a:r>
            <a:br>
              <a:rPr lang="en-US" sz="4400" dirty="0" smtClean="0"/>
            </a:br>
            <a:r>
              <a:rPr lang="en-US" sz="4400" dirty="0" smtClean="0"/>
              <a:t>GENERAL IADS INFORMATION</a:t>
            </a:r>
            <a:endParaRPr lang="en-US"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Defense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may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(SA-5, SA-10, SA-2, SA-11, SA-6) can be protected by point defense systems such as the Air Defense Forces Battalions/Batteries and Platoons.</a:t>
            </a:r>
          </a:p>
          <a:p>
            <a:endParaRPr lang="en-US" sz="1200" dirty="0" smtClean="0"/>
          </a:p>
          <a:p>
            <a:r>
              <a:rPr lang="en-US" sz="1200" dirty="0" smtClean="0"/>
              <a:t>Mobile SAMs in the IADS will move regularly.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fontScale="92500" lnSpcReduction="10000"/>
          </a:bodyPr>
          <a:lstStyle/>
          <a:p>
            <a:r>
              <a:rPr lang="en-US" sz="1200" b="1" u="sng" dirty="0" smtClean="0"/>
              <a:t>IADS SAMs static </a:t>
            </a:r>
            <a:r>
              <a:rPr lang="en-US" sz="1200" b="1" u="sng" dirty="0" err="1" smtClean="0"/>
              <a:t>vs</a:t>
            </a:r>
            <a:r>
              <a:rPr lang="en-US" sz="1200" b="1" u="sng" dirty="0" smtClean="0"/>
              <a:t> mobile</a:t>
            </a:r>
          </a:p>
          <a:p>
            <a:r>
              <a:rPr lang="en-US" sz="1200" b="1" dirty="0" smtClean="0"/>
              <a:t>SA-6: </a:t>
            </a:r>
            <a:r>
              <a:rPr lang="en-US" sz="1200" dirty="0" smtClean="0"/>
              <a:t>Mobile</a:t>
            </a:r>
            <a:endParaRPr lang="en-US" sz="1200" b="1" dirty="0" smtClean="0"/>
          </a:p>
          <a:p>
            <a:r>
              <a:rPr lang="en-US" sz="1200" b="1" dirty="0" smtClean="0"/>
              <a:t>SA-11: </a:t>
            </a:r>
            <a:r>
              <a:rPr lang="en-US" sz="1200" dirty="0" smtClean="0"/>
              <a:t>Mobile</a:t>
            </a:r>
          </a:p>
          <a:p>
            <a:r>
              <a:rPr lang="en-US" sz="1200" b="1" dirty="0" smtClean="0"/>
              <a:t>SA-2: </a:t>
            </a:r>
            <a:r>
              <a:rPr lang="en-US" sz="1200" dirty="0" smtClean="0"/>
              <a:t>Semi static</a:t>
            </a:r>
            <a:endParaRPr lang="en-US" sz="1200" b="1" dirty="0" smtClean="0"/>
          </a:p>
          <a:p>
            <a:r>
              <a:rPr lang="en-US" sz="1200" b="1" dirty="0" smtClean="0"/>
              <a:t>SA-3: </a:t>
            </a:r>
            <a:r>
              <a:rPr lang="en-US" sz="1200" dirty="0" smtClean="0"/>
              <a:t>Semi static</a:t>
            </a:r>
          </a:p>
          <a:p>
            <a:r>
              <a:rPr lang="en-US" sz="1200" b="1" dirty="0" smtClean="0"/>
              <a:t>SA-5: </a:t>
            </a:r>
            <a:r>
              <a:rPr lang="en-US" sz="1200" dirty="0" smtClean="0"/>
              <a:t>Semi static</a:t>
            </a:r>
          </a:p>
          <a:p>
            <a:r>
              <a:rPr lang="en-US" sz="1200" b="1" dirty="0" smtClean="0"/>
              <a:t>SA-10: </a:t>
            </a:r>
            <a:r>
              <a:rPr lang="en-US" sz="1200" dirty="0" smtClean="0"/>
              <a:t>Semi static</a:t>
            </a:r>
          </a:p>
          <a:p>
            <a:endParaRPr lang="en-US" sz="1200" dirty="0" smtClean="0"/>
          </a:p>
          <a:p>
            <a:endParaRPr lang="en-US" sz="1200" dirty="0" smtClean="0"/>
          </a:p>
          <a:p>
            <a:r>
              <a:rPr lang="en-US" sz="1200" b="1" dirty="0" smtClean="0"/>
              <a:t>Semi static: </a:t>
            </a:r>
          </a:p>
          <a:p>
            <a:r>
              <a:rPr lang="en-US" sz="1200" dirty="0" smtClean="0"/>
              <a:t>Launchers are static but the SAM system can be moved if required due to shifting priorities of the IADS commander. This will likely be picked up by intelligence sources, and will take some time to complete.</a:t>
            </a:r>
          </a:p>
          <a:p>
            <a:endParaRPr lang="en-US" sz="1200" dirty="0" smtClean="0"/>
          </a:p>
          <a:p>
            <a:r>
              <a:rPr lang="en-US" sz="1200" b="1" dirty="0" smtClean="0"/>
              <a:t>Mobile:</a:t>
            </a:r>
          </a:p>
          <a:p>
            <a:r>
              <a:rPr lang="en-US" sz="1200" dirty="0" smtClean="0"/>
              <a:t>SAMs as a part of the IADS are given a area to protect, and will stay fairly static to be able to cover this area. But the radar and the launchers will be moving around, in order not to stay in the same location for prolonged period of times (more then 24 hours). The movement can vary from a few meters to kilometers. The intention is to avoid </a:t>
            </a:r>
            <a:r>
              <a:rPr lang="en-US" sz="1200" dirty="0" err="1" smtClean="0"/>
              <a:t>beeing</a:t>
            </a:r>
            <a:r>
              <a:rPr lang="en-US" sz="1200" dirty="0" smtClean="0"/>
              <a:t> targeted by weapons that is launched at coordinates.</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6391</TotalTime>
  <Words>2692</Words>
  <Application>Microsoft Office PowerPoint</Application>
  <PresentationFormat>Skjermfremvisning (16:9)</PresentationFormat>
  <Paragraphs>494</Paragraphs>
  <Slides>19</Slides>
  <Notes>1</Notes>
  <HiddenSlides>1</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Notian IADS</vt:lpstr>
      <vt:lpstr>NOTIAN IADS ORGANIZATION</vt:lpstr>
      <vt:lpstr>NOTIAN ADF SECTOR NORTH</vt:lpstr>
      <vt:lpstr>NOTIAN ADF SECTOR SOUTH</vt:lpstr>
      <vt:lpstr>Known Notian static SAMs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OPAT-002 </dc:title>
  <dc:subject>INTREP VID OPAT-002 - Notia IADS</dc:subject>
  <dc:creator>132nd Virtual Wing;VID</dc:creator>
  <cp:keywords>INTREP VID OPAT-002</cp:keywords>
  <cp:lastModifiedBy>Frode Nakken</cp:lastModifiedBy>
  <cp:revision>452</cp:revision>
  <dcterms:created xsi:type="dcterms:W3CDTF">2019-03-12T22:01:00Z</dcterms:created>
  <dcterms:modified xsi:type="dcterms:W3CDTF">2024-11-16T13:16:34Z</dcterms:modified>
</cp:coreProperties>
</file>